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9" r:id="rId4"/>
    <p:sldId id="260" r:id="rId5"/>
    <p:sldId id="261" r:id="rId6"/>
    <p:sldId id="262" r:id="rId7"/>
    <p:sldId id="263" r:id="rId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84" d="100"/>
          <a:sy n="84"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1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1266"/>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563526" y="836676"/>
            <a:ext cx="8568282" cy="1682496"/>
          </a:xfrm>
          <a:prstGeom prst="rect">
            <a:avLst/>
          </a:prstGeom>
          <a:noFill/>
          <a:ln/>
        </p:spPr>
        <p:txBody>
          <a:bodyPr wrap="square" lIns="0" tIns="0" rIns="0" bIns="0" rtlCol="0" anchor="ctr"/>
          <a:lstStyle/>
          <a:p>
            <a:pPr marL="0" indent="0" algn="l">
              <a:lnSpc>
                <a:spcPts val="6620"/>
              </a:lnSpc>
              <a:buNone/>
            </a:pPr>
            <a:r>
              <a:rPr lang="en-US" sz="5290" b="1" u="sng" dirty="0">
                <a:solidFill>
                  <a:srgbClr val="05203D"/>
                </a:solidFill>
                <a:latin typeface="Algerian" panose="04020705040A02060702" pitchFamily="82" charset="0"/>
                <a:ea typeface="思源黑体-思源黑体-ExtraBold" pitchFamily="34" charset="-122"/>
                <a:cs typeface="思源黑体-思源黑体-ExtraBold" pitchFamily="34" charset="-120"/>
              </a:rPr>
              <a:t>Introduction to Python</a:t>
            </a:r>
            <a:r>
              <a:rPr lang="en-US" sz="5290" b="1" dirty="0">
                <a:solidFill>
                  <a:srgbClr val="05203D"/>
                </a:solidFill>
                <a:latin typeface="Algerian" panose="04020705040A02060702" pitchFamily="82" charset="0"/>
                <a:ea typeface="思源黑体-思源黑体-ExtraBold" pitchFamily="34" charset="-122"/>
                <a:cs typeface="思源黑体-思源黑体-ExtraBold" pitchFamily="34" charset="-120"/>
              </a:rPr>
              <a:t> </a:t>
            </a:r>
            <a:r>
              <a:rPr lang="en-US" sz="5290" b="1" dirty="0" smtClean="0">
                <a:solidFill>
                  <a:srgbClr val="05203D"/>
                </a:solidFill>
                <a:latin typeface="Algerian" panose="04020705040A02060702" pitchFamily="82" charset="0"/>
                <a:ea typeface="思源黑体-思源黑体-ExtraBold" pitchFamily="34" charset="-122"/>
                <a:cs typeface="思源黑体-思源黑体-ExtraBold" pitchFamily="34" charset="-120"/>
              </a:rPr>
              <a:t>    </a:t>
            </a:r>
          </a:p>
          <a:p>
            <a:pPr marL="0" indent="0" algn="l">
              <a:lnSpc>
                <a:spcPts val="6620"/>
              </a:lnSpc>
              <a:buNone/>
            </a:pPr>
            <a:r>
              <a:rPr lang="en-US" sz="5290" b="1" dirty="0">
                <a:solidFill>
                  <a:srgbClr val="05203D"/>
                </a:solidFill>
                <a:latin typeface="Algerian" panose="04020705040A02060702" pitchFamily="82" charset="0"/>
                <a:ea typeface="思源黑体-思源黑体-ExtraBold" pitchFamily="34" charset="-122"/>
                <a:cs typeface="思源黑体-思源黑体-ExtraBold" pitchFamily="34" charset="-120"/>
              </a:rPr>
              <a:t> </a:t>
            </a:r>
            <a:r>
              <a:rPr lang="en-US" sz="5290" b="1" dirty="0" smtClean="0">
                <a:solidFill>
                  <a:srgbClr val="05203D"/>
                </a:solidFill>
                <a:latin typeface="Algerian" panose="04020705040A02060702" pitchFamily="82" charset="0"/>
                <a:ea typeface="思源黑体-思源黑体-ExtraBold" pitchFamily="34" charset="-122"/>
                <a:cs typeface="思源黑体-思源黑体-ExtraBold" pitchFamily="34" charset="-120"/>
              </a:rPr>
              <a:t>        </a:t>
            </a:r>
            <a:r>
              <a:rPr lang="en-US" sz="5290" b="1" u="sng" dirty="0" smtClean="0">
                <a:solidFill>
                  <a:srgbClr val="05203D"/>
                </a:solidFill>
                <a:latin typeface="Algerian" panose="04020705040A02060702" pitchFamily="82" charset="0"/>
                <a:ea typeface="思源黑体-思源黑体-ExtraBold" pitchFamily="34" charset="-122"/>
                <a:cs typeface="思源黑体-思源黑体-ExtraBold" pitchFamily="34" charset="-120"/>
              </a:rPr>
              <a:t>Programming</a:t>
            </a:r>
            <a:endParaRPr lang="en-US" sz="5290" b="1" u="sng" dirty="0">
              <a:latin typeface="Algerian" panose="04020705040A02060702" pitchFamily="82" charset="0"/>
            </a:endParaRPr>
          </a:p>
        </p:txBody>
      </p:sp>
      <p:sp>
        <p:nvSpPr>
          <p:cNvPr id="5" name="Text 1"/>
          <p:cNvSpPr/>
          <p:nvPr/>
        </p:nvSpPr>
        <p:spPr>
          <a:xfrm>
            <a:off x="685800" y="4352544"/>
            <a:ext cx="8293608" cy="1225296"/>
          </a:xfrm>
          <a:prstGeom prst="rect">
            <a:avLst/>
          </a:prstGeom>
          <a:noFill/>
          <a:ln/>
        </p:spPr>
        <p:txBody>
          <a:bodyPr wrap="square" lIns="0" tIns="0" rIns="0" bIns="0" rtlCol="0" anchor="ctr"/>
          <a:lstStyle/>
          <a:p>
            <a:pPr marL="457200" indent="-457200" algn="l">
              <a:lnSpc>
                <a:spcPct val="150000"/>
              </a:lnSpc>
              <a:buFont typeface="Wingdings" panose="05000000000000000000" pitchFamily="2" charset="2"/>
              <a:buChar char="Ø"/>
            </a:pPr>
            <a:r>
              <a:rPr lang="en-US" sz="2800" b="1" dirty="0" smtClean="0">
                <a:solidFill>
                  <a:srgbClr val="05203D"/>
                </a:solidFill>
                <a:latin typeface="Segoe UI Black" panose="020B0A02040204020203" pitchFamily="34" charset="0"/>
                <a:ea typeface="Segoe UI Black" panose="020B0A02040204020203" pitchFamily="34" charset="0"/>
                <a:cs typeface="思源黑体-思源黑体-Regular" pitchFamily="34" charset="-120"/>
              </a:rPr>
              <a:t>What is programming </a:t>
            </a:r>
          </a:p>
          <a:p>
            <a:pPr marL="457200" indent="-457200" algn="l">
              <a:lnSpc>
                <a:spcPct val="150000"/>
              </a:lnSpc>
              <a:buFont typeface="Wingdings" panose="05000000000000000000" pitchFamily="2" charset="2"/>
              <a:buChar char="Ø"/>
            </a:pPr>
            <a:r>
              <a:rPr lang="en-US" sz="2800" b="1" dirty="0" smtClean="0">
                <a:solidFill>
                  <a:srgbClr val="05203D"/>
                </a:solidFill>
                <a:latin typeface="Segoe UI Black" panose="020B0A02040204020203" pitchFamily="34" charset="0"/>
                <a:ea typeface="Segoe UI Black" panose="020B0A02040204020203" pitchFamily="34" charset="0"/>
              </a:rPr>
              <a:t>Purpose </a:t>
            </a:r>
            <a:r>
              <a:rPr lang="en-US" sz="2800" b="1" dirty="0" smtClean="0">
                <a:solidFill>
                  <a:srgbClr val="05203D"/>
                </a:solidFill>
                <a:latin typeface="Segoe UI Black" panose="020B0A02040204020203" pitchFamily="34" charset="0"/>
                <a:ea typeface="Segoe UI Black" panose="020B0A02040204020203" pitchFamily="34" charset="0"/>
              </a:rPr>
              <a:t>of programming</a:t>
            </a:r>
          </a:p>
          <a:p>
            <a:pPr marL="457200" indent="-457200" algn="l">
              <a:lnSpc>
                <a:spcPct val="150000"/>
              </a:lnSpc>
              <a:buFont typeface="Wingdings" panose="05000000000000000000" pitchFamily="2" charset="2"/>
              <a:buChar char="Ø"/>
            </a:pPr>
            <a:r>
              <a:rPr lang="en-US" sz="2800" b="1" dirty="0" smtClean="0">
                <a:solidFill>
                  <a:srgbClr val="05203D"/>
                </a:solidFill>
                <a:latin typeface="Segoe UI Black" panose="020B0A02040204020203" pitchFamily="34" charset="0"/>
                <a:ea typeface="Segoe UI Black" panose="020B0A02040204020203" pitchFamily="34" charset="0"/>
              </a:rPr>
              <a:t>Why logic matters</a:t>
            </a:r>
          </a:p>
          <a:p>
            <a:pPr marL="457200" indent="-457200">
              <a:lnSpc>
                <a:spcPct val="150000"/>
              </a:lnSpc>
              <a:buFont typeface="Wingdings" panose="05000000000000000000" pitchFamily="2" charset="2"/>
              <a:buChar char="Ø"/>
            </a:pPr>
            <a:r>
              <a:rPr lang="en-US" sz="2800" b="1" dirty="0">
                <a:solidFill>
                  <a:srgbClr val="05203D"/>
                </a:solidFill>
                <a:latin typeface="Segoe UI Black" panose="020B0A02040204020203" pitchFamily="34" charset="0"/>
                <a:ea typeface="Segoe UI Black" panose="020B0A02040204020203" pitchFamily="34" charset="0"/>
                <a:cs typeface="思源黑体-思源黑体-Regular" pitchFamily="34" charset="-120"/>
              </a:rPr>
              <a:t>What are variables, data types, age calculator</a:t>
            </a:r>
          </a:p>
          <a:p>
            <a:pPr marL="457200" indent="-457200" algn="l">
              <a:lnSpc>
                <a:spcPct val="150000"/>
              </a:lnSpc>
              <a:buFont typeface="Wingdings" panose="05000000000000000000" pitchFamily="2" charset="2"/>
              <a:buChar char="Ø"/>
            </a:pPr>
            <a:endParaRPr lang="en-US" sz="2800" b="1" dirty="0">
              <a:latin typeface="Segoe UI Black" panose="020B0A02040204020203" pitchFamily="34" charset="0"/>
              <a:ea typeface="Segoe UI Black" panose="020B0A02040204020203" pitchFamily="34" charset="0"/>
            </a:endParaRPr>
          </a:p>
        </p:txBody>
      </p:sp>
      <p:sp>
        <p:nvSpPr>
          <p:cNvPr id="6" name="Text 1"/>
          <p:cNvSpPr/>
          <p:nvPr/>
        </p:nvSpPr>
        <p:spPr>
          <a:xfrm>
            <a:off x="3721395" y="6876713"/>
            <a:ext cx="5667207" cy="1225296"/>
          </a:xfrm>
          <a:prstGeom prst="rect">
            <a:avLst/>
          </a:prstGeom>
          <a:noFill/>
          <a:ln/>
        </p:spPr>
        <p:txBody>
          <a:bodyPr wrap="square" lIns="0" tIns="0" rIns="0" bIns="0" rtlCol="0" anchor="ctr"/>
          <a:lstStyle/>
          <a:p>
            <a:pPr marL="0" indent="0" algn="l">
              <a:lnSpc>
                <a:spcPts val="1920"/>
              </a:lnSpc>
              <a:buNone/>
            </a:pPr>
            <a:r>
              <a:rPr lang="en-US" sz="3600" b="1" dirty="0" smtClean="0">
                <a:solidFill>
                  <a:srgbClr val="05203D"/>
                </a:solidFill>
                <a:latin typeface="Vladimir Script" panose="03050402040407070305" pitchFamily="66" charset="0"/>
                <a:ea typeface="思源黑体-思源黑体-Regular" pitchFamily="34" charset="-122"/>
                <a:cs typeface="思源黑体-思源黑体-Regular" pitchFamily="34" charset="-120"/>
              </a:rPr>
              <a:t>Presentation By Sadia Waleed</a:t>
            </a:r>
            <a:endParaRPr lang="en-US" sz="3600" b="1" dirty="0">
              <a:latin typeface="Vladimir Script" panose="03050402040407070305"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386584"/>
            <a:ext cx="4005072" cy="2642616"/>
          </a:xfrm>
          <a:prstGeom prst="rect">
            <a:avLst/>
          </a:prstGeom>
        </p:spPr>
      </p:pic>
      <p:pic>
        <p:nvPicPr>
          <p:cNvPr id="4" name="Image 2" descr="preencoded.png"/>
          <p:cNvPicPr>
            <a:picLocks noChangeAspect="1"/>
          </p:cNvPicPr>
          <p:nvPr/>
        </p:nvPicPr>
        <p:blipFill>
          <a:blip r:embed="rId5"/>
          <a:stretch>
            <a:fillRect/>
          </a:stretch>
        </p:blipFill>
        <p:spPr>
          <a:xfrm>
            <a:off x="5321808" y="2386584"/>
            <a:ext cx="4005072" cy="2642616"/>
          </a:xfrm>
          <a:prstGeom prst="rect">
            <a:avLst/>
          </a:prstGeom>
        </p:spPr>
      </p:pic>
      <p:pic>
        <p:nvPicPr>
          <p:cNvPr id="5" name="Image 3" descr="preencoded.png"/>
          <p:cNvPicPr>
            <a:picLocks noChangeAspect="1"/>
          </p:cNvPicPr>
          <p:nvPr/>
        </p:nvPicPr>
        <p:blipFill>
          <a:blip r:embed="rId6"/>
          <a:stretch>
            <a:fillRect/>
          </a:stretch>
        </p:blipFill>
        <p:spPr>
          <a:xfrm>
            <a:off x="9838944" y="2386584"/>
            <a:ext cx="4005072" cy="2642616"/>
          </a:xfrm>
          <a:prstGeom prst="rect">
            <a:avLst/>
          </a:prstGeom>
        </p:spPr>
      </p:pic>
      <p:sp>
        <p:nvSpPr>
          <p:cNvPr id="6" name="Text 0"/>
          <p:cNvSpPr/>
          <p:nvPr/>
        </p:nvSpPr>
        <p:spPr>
          <a:xfrm>
            <a:off x="685800" y="1444752"/>
            <a:ext cx="13267944" cy="612648"/>
          </a:xfrm>
          <a:prstGeom prst="rect">
            <a:avLst/>
          </a:prstGeom>
          <a:noFill/>
          <a:ln/>
        </p:spPr>
        <p:txBody>
          <a:bodyPr wrap="none" lIns="0" tIns="0" rIns="0" bIns="0" rtlCol="0" anchor="ctr"/>
          <a:lstStyle/>
          <a:p>
            <a:pPr marL="0" indent="0" algn="l">
              <a:lnSpc>
                <a:spcPts val="4800"/>
              </a:lnSpc>
              <a:buNone/>
            </a:pPr>
            <a:r>
              <a:rPr lang="en-US" sz="3840" b="1" u="sng" dirty="0">
                <a:solidFill>
                  <a:srgbClr val="05203D"/>
                </a:solidFill>
                <a:latin typeface="思源黑体-思源黑体-ExtraBold" pitchFamily="34" charset="0"/>
                <a:ea typeface="思源黑体-思源黑体-ExtraBold" pitchFamily="34" charset="-122"/>
                <a:cs typeface="思源黑体-思源黑体-ExtraBold" pitchFamily="34" charset="-120"/>
              </a:rPr>
              <a:t>What is Programming?</a:t>
            </a:r>
            <a:endParaRPr lang="en-US" sz="3840" b="1" u="sng" dirty="0"/>
          </a:p>
        </p:txBody>
      </p:sp>
      <p:sp>
        <p:nvSpPr>
          <p:cNvPr id="7" name="Text 1"/>
          <p:cNvSpPr/>
          <p:nvPr/>
        </p:nvSpPr>
        <p:spPr>
          <a:xfrm>
            <a:off x="795528" y="522122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Definition of Programming</a:t>
            </a:r>
            <a:endParaRPr lang="en-US" sz="1920" dirty="0"/>
          </a:p>
        </p:txBody>
      </p:sp>
      <p:sp>
        <p:nvSpPr>
          <p:cNvPr id="8" name="Text 2"/>
          <p:cNvSpPr/>
          <p:nvPr/>
        </p:nvSpPr>
        <p:spPr>
          <a:xfrm>
            <a:off x="795528" y="5705856"/>
            <a:ext cx="4005072" cy="731520"/>
          </a:xfrm>
          <a:prstGeom prst="rect">
            <a:avLst/>
          </a:prstGeom>
          <a:noFill/>
          <a:ln/>
        </p:spPr>
        <p:txBody>
          <a:bodyPr wrap="square" lIns="0" tIns="0" rIns="0" bIns="0" rtlCol="0" anchor="ctr"/>
          <a:lstStyle/>
          <a:p>
            <a:pPr algn="ctr">
              <a:lnSpc>
                <a:spcPts val="1920"/>
              </a:lnSpc>
            </a:pPr>
            <a:r>
              <a:rPr lang="en-US" sz="2000" b="1" dirty="0" smtClean="0"/>
              <a:t>P</a:t>
            </a:r>
          </a:p>
          <a:p>
            <a:pPr algn="ctr">
              <a:lnSpc>
                <a:spcPts val="1920"/>
              </a:lnSpc>
            </a:pPr>
            <a:endParaRPr lang="en-US" sz="2000" b="1" dirty="0"/>
          </a:p>
          <a:p>
            <a:pPr algn="ctr">
              <a:lnSpc>
                <a:spcPts val="1920"/>
              </a:lnSpc>
            </a:pPr>
            <a:endParaRPr lang="en-US" sz="2000" b="1" dirty="0" smtClean="0"/>
          </a:p>
          <a:p>
            <a:pPr algn="ctr">
              <a:lnSpc>
                <a:spcPts val="1920"/>
              </a:lnSpc>
            </a:pPr>
            <a:endParaRPr lang="en-US" sz="2000" b="1" dirty="0"/>
          </a:p>
          <a:p>
            <a:pPr algn="ctr">
              <a:lnSpc>
                <a:spcPts val="1920"/>
              </a:lnSpc>
            </a:pPr>
            <a:endParaRPr lang="en-US" sz="2000" b="1" dirty="0" smtClean="0"/>
          </a:p>
          <a:p>
            <a:pPr algn="just">
              <a:lnSpc>
                <a:spcPts val="1920"/>
              </a:lnSpc>
            </a:pPr>
            <a:r>
              <a:rPr lang="en-US" sz="2000" b="1" dirty="0" smtClean="0"/>
              <a:t>Programming means creating a set of instructions that a computer can understand and follow. It is the process of planning, writing, testing, and fixing computer programs so that they can perform specific tasks, like solving problems, showing messages, or running games and apps.</a:t>
            </a:r>
            <a:endParaRPr lang="en-US" b="1" dirty="0"/>
          </a:p>
        </p:txBody>
      </p:sp>
      <p:sp>
        <p:nvSpPr>
          <p:cNvPr id="9" name="Text 3"/>
          <p:cNvSpPr/>
          <p:nvPr/>
        </p:nvSpPr>
        <p:spPr>
          <a:xfrm>
            <a:off x="5321808" y="522122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Purpose of Programming</a:t>
            </a:r>
            <a:endParaRPr lang="en-US" sz="1920" dirty="0"/>
          </a:p>
        </p:txBody>
      </p:sp>
      <p:sp>
        <p:nvSpPr>
          <p:cNvPr id="10" name="Text 4"/>
          <p:cNvSpPr/>
          <p:nvPr/>
        </p:nvSpPr>
        <p:spPr>
          <a:xfrm>
            <a:off x="5321808" y="5948172"/>
            <a:ext cx="4005072" cy="978408"/>
          </a:xfrm>
          <a:prstGeom prst="rect">
            <a:avLst/>
          </a:prstGeom>
          <a:noFill/>
          <a:ln/>
        </p:spPr>
        <p:txBody>
          <a:bodyPr wrap="square" lIns="0" tIns="0" rIns="0" bIns="0" rtlCol="0" anchor="ctr"/>
          <a:lstStyle/>
          <a:p>
            <a:pPr marL="0" indent="0" algn="just">
              <a:lnSpc>
                <a:spcPts val="1920"/>
              </a:lnSpc>
              <a:buNone/>
            </a:pPr>
            <a:r>
              <a:rPr lang="en-US" sz="2000" b="1" dirty="0">
                <a:solidFill>
                  <a:srgbClr val="05203D"/>
                </a:solidFill>
                <a:latin typeface="思源黑体-思源黑体-Regular" pitchFamily="34" charset="0"/>
                <a:ea typeface="思源黑体-思源黑体-Regular" pitchFamily="34" charset="-122"/>
                <a:cs typeface="思源黑体-思源黑体-Regular" pitchFamily="34" charset="-120"/>
              </a:rPr>
              <a:t>The main goal is to solve problems and create software applications that automate tasks, analyze data, or enhance user experiences.</a:t>
            </a:r>
            <a:endParaRPr lang="en-US" sz="2000" b="1" dirty="0"/>
          </a:p>
        </p:txBody>
      </p:sp>
      <p:sp>
        <p:nvSpPr>
          <p:cNvPr id="11" name="Text 5"/>
          <p:cNvSpPr/>
          <p:nvPr/>
        </p:nvSpPr>
        <p:spPr>
          <a:xfrm>
            <a:off x="9838944" y="522122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Importance of Logic</a:t>
            </a:r>
            <a:endParaRPr lang="en-US" sz="1920" dirty="0"/>
          </a:p>
        </p:txBody>
      </p:sp>
      <p:sp>
        <p:nvSpPr>
          <p:cNvPr id="12" name="Text 6"/>
          <p:cNvSpPr/>
          <p:nvPr/>
        </p:nvSpPr>
        <p:spPr>
          <a:xfrm>
            <a:off x="9976104" y="6208138"/>
            <a:ext cx="4005072" cy="731520"/>
          </a:xfrm>
          <a:prstGeom prst="rect">
            <a:avLst/>
          </a:prstGeom>
          <a:noFill/>
          <a:ln/>
        </p:spPr>
        <p:txBody>
          <a:bodyPr wrap="square" lIns="0" tIns="0" rIns="0" bIns="0" rtlCol="0" anchor="ctr"/>
          <a:lstStyle/>
          <a:p>
            <a:pPr>
              <a:lnSpc>
                <a:spcPts val="1920"/>
              </a:lnSpc>
            </a:pPr>
            <a:r>
              <a:rPr lang="en-US" sz="2000" b="1" dirty="0" smtClean="0">
                <a:solidFill>
                  <a:srgbClr val="05203D"/>
                </a:solidFill>
                <a:latin typeface="思源黑体-思源黑体-Regular" pitchFamily="34" charset="0"/>
                <a:ea typeface="思源黑体-思源黑体-Regular" pitchFamily="34" charset="-122"/>
                <a:cs typeface="思源黑体-思源黑体-Regular" pitchFamily="34" charset="-120"/>
              </a:rPr>
              <a:t>Logic serves as the backbone of programming, helping create algorithms and control program flow. Logical reasoning aids in identifying errors and optimizing code.</a:t>
            </a:r>
            <a:endParaRPr lang="en-US" sz="2000" b="1" dirty="0" smtClean="0"/>
          </a:p>
          <a:p>
            <a:pPr marL="0" indent="0">
              <a:lnSpc>
                <a:spcPts val="1920"/>
              </a:lnSpc>
              <a:buNone/>
            </a:pPr>
            <a:endParaRPr lang="en-US"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402336"/>
            <a:ext cx="8293608" cy="1225296"/>
          </a:xfrm>
          <a:prstGeom prst="rect">
            <a:avLst/>
          </a:prstGeom>
          <a:noFill/>
          <a:ln/>
        </p:spPr>
        <p:txBody>
          <a:bodyPr wrap="square" lIns="0" tIns="0" rIns="0" bIns="0" rtlCol="0" anchor="ctr"/>
          <a:lstStyle/>
          <a:p>
            <a:pPr marL="0" indent="0" algn="l">
              <a:lnSpc>
                <a:spcPts val="4800"/>
              </a:lnSpc>
              <a:buNone/>
            </a:pPr>
            <a:r>
              <a:rPr lang="en-US" sz="3840" b="1" u="sng" dirty="0">
                <a:solidFill>
                  <a:srgbClr val="05203D"/>
                </a:solidFill>
                <a:latin typeface="Algerian" panose="04020705040A02060702" pitchFamily="82" charset="0"/>
                <a:ea typeface="思源黑体-思源黑体-ExtraBold" pitchFamily="34" charset="-122"/>
                <a:cs typeface="思源黑体-思源黑体-ExtraBold" pitchFamily="34" charset="-120"/>
              </a:rPr>
              <a:t>Understanding Variables and Data Types</a:t>
            </a:r>
            <a:endParaRPr lang="en-US" sz="3840" b="1" u="sng" dirty="0">
              <a:latin typeface="Algerian" panose="04020705040A02060702" pitchFamily="82" charset="0"/>
            </a:endParaRPr>
          </a:p>
        </p:txBody>
      </p:sp>
      <p:sp>
        <p:nvSpPr>
          <p:cNvPr id="5" name="Text 1"/>
          <p:cNvSpPr/>
          <p:nvPr/>
        </p:nvSpPr>
        <p:spPr>
          <a:xfrm>
            <a:off x="5360085" y="1662294"/>
            <a:ext cx="7872984" cy="310896"/>
          </a:xfrm>
          <a:prstGeom prst="rect">
            <a:avLst/>
          </a:prstGeom>
          <a:noFill/>
          <a:ln/>
        </p:spPr>
        <p:txBody>
          <a:bodyPr wrap="none" lIns="0" tIns="0" rIns="0" bIns="0" rtlCol="0" anchor="ctr"/>
          <a:lstStyle/>
          <a:p>
            <a:pPr marL="0" indent="0" algn="l">
              <a:lnSpc>
                <a:spcPts val="2400"/>
              </a:lnSpc>
              <a:buNone/>
            </a:pPr>
            <a:r>
              <a:rPr lang="en-US" sz="2400" b="1" dirty="0">
                <a:solidFill>
                  <a:srgbClr val="05203D"/>
                </a:solidFill>
                <a:latin typeface="思源黑体-思源黑体-ExtraBold" pitchFamily="34" charset="0"/>
                <a:ea typeface="思源黑体-思源黑体-ExtraBold" pitchFamily="34" charset="-122"/>
                <a:cs typeface="思源黑体-思源黑体-ExtraBold" pitchFamily="34" charset="-120"/>
              </a:rPr>
              <a:t>Definition of </a:t>
            </a:r>
            <a:r>
              <a:rPr lang="en-US" sz="2400" b="1" dirty="0" smtClean="0">
                <a:solidFill>
                  <a:srgbClr val="05203D"/>
                </a:solidFill>
                <a:latin typeface="思源黑体-思源黑体-ExtraBold" pitchFamily="34" charset="0"/>
                <a:ea typeface="思源黑体-思源黑体-ExtraBold" pitchFamily="34" charset="-122"/>
                <a:cs typeface="思源黑体-思源黑体-ExtraBold" pitchFamily="34" charset="-120"/>
              </a:rPr>
              <a:t>Variables:</a:t>
            </a:r>
            <a:endParaRPr lang="en-US" sz="2400" b="1" dirty="0"/>
          </a:p>
        </p:txBody>
      </p:sp>
      <p:sp>
        <p:nvSpPr>
          <p:cNvPr id="6" name="Text 2"/>
          <p:cNvSpPr/>
          <p:nvPr/>
        </p:nvSpPr>
        <p:spPr>
          <a:xfrm>
            <a:off x="5660136" y="2268669"/>
            <a:ext cx="7872984" cy="493776"/>
          </a:xfrm>
          <a:prstGeom prst="rect">
            <a:avLst/>
          </a:prstGeom>
          <a:noFill/>
          <a:ln/>
        </p:spPr>
        <p:txBody>
          <a:bodyPr wrap="square" lIns="0" tIns="0" rIns="0" bIns="0" rtlCol="0" anchor="ctr"/>
          <a:lstStyle/>
          <a:p>
            <a:pPr marL="342900" indent="-342900" algn="l">
              <a:lnSpc>
                <a:spcPts val="1920"/>
              </a:lnSpc>
              <a:buFont typeface="Wingdings" panose="05000000000000000000" pitchFamily="2" charset="2"/>
              <a:buChar char="v"/>
            </a:pPr>
            <a:r>
              <a:rPr lang="en-US" sz="2000" b="1" dirty="0">
                <a:solidFill>
                  <a:srgbClr val="05203D"/>
                </a:solidFill>
                <a:latin typeface="思源黑体-思源黑体-Regular" pitchFamily="34" charset="0"/>
                <a:ea typeface="思源黑体-思源黑体-Regular" pitchFamily="34" charset="-122"/>
                <a:cs typeface="思源黑体-思源黑体-Regular" pitchFamily="34" charset="-120"/>
              </a:rPr>
              <a:t>Variables </a:t>
            </a:r>
            <a:r>
              <a:rPr lang="en-US" sz="2000" b="1" dirty="0" smtClean="0">
                <a:solidFill>
                  <a:srgbClr val="05203D"/>
                </a:solidFill>
                <a:latin typeface="思源黑体-思源黑体-Regular" pitchFamily="34" charset="0"/>
                <a:ea typeface="思源黑体-思源黑体-Regular" pitchFamily="34" charset="-122"/>
                <a:cs typeface="思源黑体-思源黑体-Regular" pitchFamily="34" charset="-120"/>
              </a:rPr>
              <a:t> are </a:t>
            </a:r>
            <a:r>
              <a:rPr lang="en-US" sz="2000" b="1" dirty="0" smtClean="0">
                <a:solidFill>
                  <a:srgbClr val="05203D"/>
                </a:solidFill>
                <a:latin typeface="思源黑体-思源黑体-Regular" pitchFamily="34" charset="0"/>
                <a:ea typeface="思源黑体-思源黑体-Regular" pitchFamily="34" charset="-122"/>
                <a:cs typeface="思源黑体-思源黑体-Regular" pitchFamily="34" charset="-120"/>
              </a:rPr>
              <a:t>containers </a:t>
            </a:r>
            <a:r>
              <a:rPr lang="en-US" sz="2000" b="1" dirty="0" smtClean="0">
                <a:solidFill>
                  <a:srgbClr val="05203D"/>
                </a:solidFill>
                <a:latin typeface="思源黑体-思源黑体-Regular" pitchFamily="34" charset="0"/>
                <a:ea typeface="思源黑体-思源黑体-Regular" pitchFamily="34" charset="-122"/>
                <a:cs typeface="思源黑体-思源黑体-Regular" pitchFamily="34" charset="-120"/>
              </a:rPr>
              <a:t> or a box </a:t>
            </a:r>
            <a:r>
              <a:rPr lang="en-US" sz="2000" b="1" dirty="0" smtClean="0">
                <a:solidFill>
                  <a:srgbClr val="05203D"/>
                </a:solidFill>
                <a:latin typeface="思源黑体-思源黑体-Regular" pitchFamily="34" charset="0"/>
                <a:ea typeface="思源黑体-思源黑体-Regular" pitchFamily="34" charset="-122"/>
                <a:cs typeface="思源黑体-思源黑体-Regular" pitchFamily="34" charset="-120"/>
              </a:rPr>
              <a:t>in your computer’s memory where you store information </a:t>
            </a:r>
            <a:r>
              <a:rPr lang="en-US" sz="2000" b="1" dirty="0" smtClean="0">
                <a:solidFill>
                  <a:srgbClr val="05203D"/>
                </a:solidFill>
                <a:latin typeface="思源黑体-思源黑体-Regular" pitchFamily="34" charset="0"/>
                <a:ea typeface="思源黑体-思源黑体-Regular" pitchFamily="34" charset="-122"/>
                <a:cs typeface="思源黑体-思源黑体-Regular" pitchFamily="34" charset="-120"/>
              </a:rPr>
              <a:t> </a:t>
            </a:r>
            <a:endParaRPr lang="en-US" sz="2000" b="1" dirty="0" smtClean="0">
              <a:solidFill>
                <a:srgbClr val="05203D"/>
              </a:solidFill>
              <a:latin typeface="思源黑体-思源黑体-Regular" pitchFamily="34" charset="0"/>
              <a:ea typeface="思源黑体-思源黑体-Regular" pitchFamily="34" charset="-122"/>
              <a:cs typeface="思源黑体-思源黑体-Regular" pitchFamily="34" charset="-120"/>
            </a:endParaRPr>
          </a:p>
          <a:p>
            <a:pPr marL="342900" indent="-342900" algn="l">
              <a:lnSpc>
                <a:spcPts val="1920"/>
              </a:lnSpc>
              <a:buFont typeface="Wingdings" panose="05000000000000000000" pitchFamily="2" charset="2"/>
              <a:buChar char="v"/>
            </a:pPr>
            <a:endParaRPr lang="en-US" sz="2000" b="1" dirty="0"/>
          </a:p>
        </p:txBody>
      </p:sp>
      <p:sp>
        <p:nvSpPr>
          <p:cNvPr id="7" name="Text 3"/>
          <p:cNvSpPr/>
          <p:nvPr/>
        </p:nvSpPr>
        <p:spPr>
          <a:xfrm>
            <a:off x="5870448" y="4242816"/>
            <a:ext cx="7872984" cy="310896"/>
          </a:xfrm>
          <a:prstGeom prst="rect">
            <a:avLst/>
          </a:prstGeom>
          <a:noFill/>
          <a:ln/>
        </p:spPr>
        <p:txBody>
          <a:bodyPr wrap="none" lIns="0" tIns="0" rIns="0" bIns="0" rtlCol="0" anchor="ctr"/>
          <a:lstStyle/>
          <a:p>
            <a:pPr marL="0" indent="0" algn="l">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Common Data Types</a:t>
            </a:r>
            <a:endParaRPr lang="en-US" sz="1920" dirty="0"/>
          </a:p>
        </p:txBody>
      </p:sp>
      <p:sp>
        <p:nvSpPr>
          <p:cNvPr id="8" name="Text 4"/>
          <p:cNvSpPr/>
          <p:nvPr/>
        </p:nvSpPr>
        <p:spPr>
          <a:xfrm>
            <a:off x="5870448" y="4727448"/>
            <a:ext cx="7872984" cy="493776"/>
          </a:xfrm>
          <a:prstGeom prst="rect">
            <a:avLst/>
          </a:prstGeom>
          <a:noFill/>
          <a:ln/>
        </p:spPr>
        <p:txBody>
          <a:bodyPr wrap="square" lIns="0" tIns="0" rIns="0" bIns="0" rtlCol="0" anchor="ctr"/>
          <a:lstStyle/>
          <a:p>
            <a:pPr marL="0" indent="0" algn="l">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Python supports various data types, including integers, floats, strings, and booleans, which are essential for performing different kinds of operations.</a:t>
            </a:r>
            <a:endParaRPr lang="en-US" sz="1530" dirty="0"/>
          </a:p>
        </p:txBody>
      </p:sp>
      <p:sp>
        <p:nvSpPr>
          <p:cNvPr id="9" name="Text 5"/>
          <p:cNvSpPr/>
          <p:nvPr/>
        </p:nvSpPr>
        <p:spPr>
          <a:xfrm>
            <a:off x="5870448" y="5824728"/>
            <a:ext cx="7872984" cy="310896"/>
          </a:xfrm>
          <a:prstGeom prst="rect">
            <a:avLst/>
          </a:prstGeom>
          <a:noFill/>
          <a:ln/>
        </p:spPr>
        <p:txBody>
          <a:bodyPr wrap="none" lIns="0" tIns="0" rIns="0" bIns="0" rtlCol="0" anchor="ctr"/>
          <a:lstStyle/>
          <a:p>
            <a:pPr marL="0" indent="0" algn="l">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Dynamic Typing</a:t>
            </a:r>
            <a:endParaRPr lang="en-US" sz="1920" dirty="0"/>
          </a:p>
        </p:txBody>
      </p:sp>
      <p:sp>
        <p:nvSpPr>
          <p:cNvPr id="10" name="Text 6"/>
          <p:cNvSpPr/>
          <p:nvPr/>
        </p:nvSpPr>
        <p:spPr>
          <a:xfrm>
            <a:off x="5870448" y="6309360"/>
            <a:ext cx="7872984" cy="493776"/>
          </a:xfrm>
          <a:prstGeom prst="rect">
            <a:avLst/>
          </a:prstGeom>
          <a:noFill/>
          <a:ln/>
        </p:spPr>
        <p:txBody>
          <a:bodyPr wrap="square" lIns="0" tIns="0" rIns="0" bIns="0" rtlCol="0" anchor="ctr"/>
          <a:lstStyle/>
          <a:p>
            <a:pPr marL="0" indent="0" algn="l">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Python uses dynamic typing, meaning variables can hold different data types at different times, allowing for more flexibility in programming.</a:t>
            </a:r>
            <a:endParaRPr lang="en-US" sz="1530" dirty="0"/>
          </a:p>
        </p:txBody>
      </p:sp>
      <p:cxnSp>
        <p:nvCxnSpPr>
          <p:cNvPr id="15" name="Straight Arrow Connector 14"/>
          <p:cNvCxnSpPr/>
          <p:nvPr/>
        </p:nvCxnSpPr>
        <p:spPr>
          <a:xfrm flipH="1" flipV="1">
            <a:off x="1392865" y="3817088"/>
            <a:ext cx="1292813" cy="30228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360085" cy="42428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276856" y="3227832"/>
            <a:ext cx="1051560" cy="1207008"/>
          </a:xfrm>
          <a:prstGeom prst="rect">
            <a:avLst/>
          </a:prstGeom>
        </p:spPr>
      </p:pic>
      <p:pic>
        <p:nvPicPr>
          <p:cNvPr id="4" name="Image 2" descr="preencoded.png"/>
          <p:cNvPicPr>
            <a:picLocks noChangeAspect="1"/>
          </p:cNvPicPr>
          <p:nvPr/>
        </p:nvPicPr>
        <p:blipFill>
          <a:blip r:embed="rId5"/>
          <a:stretch>
            <a:fillRect/>
          </a:stretch>
        </p:blipFill>
        <p:spPr>
          <a:xfrm>
            <a:off x="6867144" y="3227832"/>
            <a:ext cx="905256" cy="1207008"/>
          </a:xfrm>
          <a:prstGeom prst="rect">
            <a:avLst/>
          </a:prstGeom>
        </p:spPr>
      </p:pic>
      <p:pic>
        <p:nvPicPr>
          <p:cNvPr id="5" name="Image 3" descr="preencoded.png"/>
          <p:cNvPicPr>
            <a:picLocks noChangeAspect="1"/>
          </p:cNvPicPr>
          <p:nvPr/>
        </p:nvPicPr>
        <p:blipFill>
          <a:blip r:embed="rId6"/>
          <a:stretch>
            <a:fillRect/>
          </a:stretch>
        </p:blipFill>
        <p:spPr>
          <a:xfrm>
            <a:off x="11237976" y="3227832"/>
            <a:ext cx="1207008" cy="1207008"/>
          </a:xfrm>
          <a:prstGeom prst="rect">
            <a:avLst/>
          </a:prstGeom>
        </p:spPr>
      </p:pic>
      <p:sp>
        <p:nvSpPr>
          <p:cNvPr id="6" name="Text 0"/>
          <p:cNvSpPr/>
          <p:nvPr/>
        </p:nvSpPr>
        <p:spPr>
          <a:xfrm>
            <a:off x="685800" y="228600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5203D"/>
                </a:solidFill>
                <a:latin typeface="思源黑体-思源黑体-ExtraBold" pitchFamily="34" charset="0"/>
                <a:ea typeface="思源黑体-思源黑体-ExtraBold" pitchFamily="34" charset="-122"/>
                <a:cs typeface="思源黑体-思源黑体-ExtraBold" pitchFamily="34" charset="-120"/>
              </a:rPr>
              <a:t>Expressions and Operations in Python</a:t>
            </a:r>
            <a:endParaRPr lang="en-US" sz="3840" dirty="0"/>
          </a:p>
        </p:txBody>
      </p:sp>
      <p:sp>
        <p:nvSpPr>
          <p:cNvPr id="7" name="Text 1"/>
          <p:cNvSpPr/>
          <p:nvPr/>
        </p:nvSpPr>
        <p:spPr>
          <a:xfrm>
            <a:off x="795528" y="46268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Understanding Expressions</a:t>
            </a:r>
            <a:endParaRPr lang="en-US" sz="1920" dirty="0"/>
          </a:p>
        </p:txBody>
      </p:sp>
      <p:sp>
        <p:nvSpPr>
          <p:cNvPr id="8" name="Text 2"/>
          <p:cNvSpPr/>
          <p:nvPr/>
        </p:nvSpPr>
        <p:spPr>
          <a:xfrm>
            <a:off x="795528" y="5111496"/>
            <a:ext cx="4005072" cy="731520"/>
          </a:xfrm>
          <a:prstGeom prst="rect">
            <a:avLst/>
          </a:prstGeom>
          <a:noFill/>
          <a:ln/>
        </p:spPr>
        <p:txBody>
          <a:bodyPr wrap="square" lIns="0" tIns="0" rIns="0" bIns="0" rtlCol="0" anchor="ctr"/>
          <a:lstStyle/>
          <a:p>
            <a:pPr marL="0" indent="0" algn="ctr">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An expression combines values and operators that Python interprets for new results.</a:t>
            </a:r>
            <a:endParaRPr lang="en-US" sz="1530" dirty="0"/>
          </a:p>
        </p:txBody>
      </p:sp>
      <p:sp>
        <p:nvSpPr>
          <p:cNvPr id="9" name="Text 3"/>
          <p:cNvSpPr/>
          <p:nvPr/>
        </p:nvSpPr>
        <p:spPr>
          <a:xfrm>
            <a:off x="5321808" y="46268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Arithmetic Operations</a:t>
            </a:r>
            <a:endParaRPr lang="en-US" sz="1920" dirty="0"/>
          </a:p>
        </p:txBody>
      </p:sp>
      <p:sp>
        <p:nvSpPr>
          <p:cNvPr id="10" name="Text 4"/>
          <p:cNvSpPr/>
          <p:nvPr/>
        </p:nvSpPr>
        <p:spPr>
          <a:xfrm>
            <a:off x="5321808" y="5111496"/>
            <a:ext cx="4005072" cy="731520"/>
          </a:xfrm>
          <a:prstGeom prst="rect">
            <a:avLst/>
          </a:prstGeom>
          <a:noFill/>
          <a:ln/>
        </p:spPr>
        <p:txBody>
          <a:bodyPr wrap="square" lIns="0" tIns="0" rIns="0" bIns="0" rtlCol="0" anchor="ctr"/>
          <a:lstStyle/>
          <a:p>
            <a:pPr marL="0" indent="0" algn="ctr">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Python offers basic arithmetic operations such as addition, subtraction, multiplication, and division.</a:t>
            </a:r>
            <a:endParaRPr lang="en-US" sz="1530" dirty="0"/>
          </a:p>
        </p:txBody>
      </p:sp>
      <p:sp>
        <p:nvSpPr>
          <p:cNvPr id="11" name="Text 5"/>
          <p:cNvSpPr/>
          <p:nvPr/>
        </p:nvSpPr>
        <p:spPr>
          <a:xfrm>
            <a:off x="9838944" y="4626864"/>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String Manipulation</a:t>
            </a:r>
            <a:endParaRPr lang="en-US" sz="1920" dirty="0"/>
          </a:p>
        </p:txBody>
      </p:sp>
      <p:sp>
        <p:nvSpPr>
          <p:cNvPr id="12" name="Text 6"/>
          <p:cNvSpPr/>
          <p:nvPr/>
        </p:nvSpPr>
        <p:spPr>
          <a:xfrm>
            <a:off x="9838944" y="5111496"/>
            <a:ext cx="4005072" cy="731520"/>
          </a:xfrm>
          <a:prstGeom prst="rect">
            <a:avLst/>
          </a:prstGeom>
          <a:noFill/>
          <a:ln/>
        </p:spPr>
        <p:txBody>
          <a:bodyPr wrap="square" lIns="0" tIns="0" rIns="0" bIns="0" rtlCol="0" anchor="ctr"/>
          <a:lstStyle/>
          <a:p>
            <a:pPr marL="0" indent="0" algn="ctr">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String expressions can be processed with concatenation or formatting for dynamic data interaction.</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5203D"/>
                </a:solidFill>
                <a:latin typeface="思源黑体-思源黑体-ExtraBold" pitchFamily="34" charset="0"/>
                <a:ea typeface="思源黑体-思源黑体-ExtraBold" pitchFamily="34" charset="-122"/>
                <a:cs typeface="思源黑体-思源黑体-ExtraBold" pitchFamily="34" charset="-120"/>
              </a:rPr>
              <a:t>Understanding Simple Conditions</a:t>
            </a:r>
            <a:endParaRPr lang="en-US" sz="3840" dirty="0"/>
          </a:p>
        </p:txBody>
      </p:sp>
      <p:sp>
        <p:nvSpPr>
          <p:cNvPr id="7" name="Text 1"/>
          <p:cNvSpPr/>
          <p:nvPr/>
        </p:nvSpPr>
        <p:spPr>
          <a:xfrm>
            <a:off x="786384" y="4032504"/>
            <a:ext cx="3538728" cy="310896"/>
          </a:xfrm>
          <a:prstGeom prst="rect">
            <a:avLst/>
          </a:prstGeom>
          <a:noFill/>
          <a:ln/>
        </p:spPr>
        <p:txBody>
          <a:bodyPr wrap="none" lIns="0" tIns="0" rIns="0" bIns="0" rtlCol="0" anchor="ctr"/>
          <a:lstStyle/>
          <a:p>
            <a:pPr marL="0" indent="0" algn="r">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If Statements</a:t>
            </a:r>
            <a:endParaRPr lang="en-US" sz="1920" dirty="0"/>
          </a:p>
        </p:txBody>
      </p:sp>
      <p:sp>
        <p:nvSpPr>
          <p:cNvPr id="8" name="Text 2"/>
          <p:cNvSpPr/>
          <p:nvPr/>
        </p:nvSpPr>
        <p:spPr>
          <a:xfrm>
            <a:off x="786384" y="4553712"/>
            <a:ext cx="3538728" cy="493776"/>
          </a:xfrm>
          <a:prstGeom prst="rect">
            <a:avLst/>
          </a:prstGeom>
          <a:noFill/>
          <a:ln/>
        </p:spPr>
        <p:txBody>
          <a:bodyPr wrap="square" lIns="0" tIns="0" rIns="0" bIns="0" rtlCol="0" anchor="ctr"/>
          <a:lstStyle/>
          <a:p>
            <a:pPr marL="0" indent="0" algn="r">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Conditional statements allow decision-making in code.</a:t>
            </a:r>
            <a:endParaRPr lang="en-US" sz="1530" dirty="0"/>
          </a:p>
        </p:txBody>
      </p:sp>
      <p:sp>
        <p:nvSpPr>
          <p:cNvPr id="9" name="Text 3"/>
          <p:cNvSpPr/>
          <p:nvPr/>
        </p:nvSpPr>
        <p:spPr>
          <a:xfrm>
            <a:off x="5650992" y="407822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C1C1C"/>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0" name="Text 4"/>
          <p:cNvSpPr/>
          <p:nvPr/>
        </p:nvSpPr>
        <p:spPr>
          <a:xfrm>
            <a:off x="8293608" y="310896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C1C1C"/>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11" name="Text 5"/>
          <p:cNvSpPr/>
          <p:nvPr/>
        </p:nvSpPr>
        <p:spPr>
          <a:xfrm>
            <a:off x="7808976" y="587959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1C1C1C"/>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12" name="Text 6"/>
          <p:cNvSpPr/>
          <p:nvPr/>
        </p:nvSpPr>
        <p:spPr>
          <a:xfrm>
            <a:off x="9930384" y="279806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Else and Elif</a:t>
            </a:r>
            <a:endParaRPr lang="en-US" sz="1920" dirty="0"/>
          </a:p>
        </p:txBody>
      </p:sp>
      <p:sp>
        <p:nvSpPr>
          <p:cNvPr id="13" name="Text 7"/>
          <p:cNvSpPr/>
          <p:nvPr/>
        </p:nvSpPr>
        <p:spPr>
          <a:xfrm>
            <a:off x="9930384" y="3319272"/>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These constructs extend conditional logic for multiple pathways.</a:t>
            </a:r>
            <a:endParaRPr lang="en-US" sz="1530" dirty="0"/>
          </a:p>
        </p:txBody>
      </p:sp>
      <p:sp>
        <p:nvSpPr>
          <p:cNvPr id="14" name="Text 8"/>
          <p:cNvSpPr/>
          <p:nvPr/>
        </p:nvSpPr>
        <p:spPr>
          <a:xfrm>
            <a:off x="9930384" y="526694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Practical Use</a:t>
            </a:r>
            <a:endParaRPr lang="en-US" sz="1920" dirty="0"/>
          </a:p>
        </p:txBody>
      </p:sp>
      <p:sp>
        <p:nvSpPr>
          <p:cNvPr id="15" name="Text 9"/>
          <p:cNvSpPr/>
          <p:nvPr/>
        </p:nvSpPr>
        <p:spPr>
          <a:xfrm>
            <a:off x="9930384" y="5788152"/>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Conditions control application flow based on user input.</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685800" y="2523744"/>
            <a:ext cx="8293608" cy="978408"/>
          </a:xfrm>
          <a:prstGeom prst="rect">
            <a:avLst/>
          </a:prstGeom>
        </p:spPr>
      </p:pic>
      <p:pic>
        <p:nvPicPr>
          <p:cNvPr id="5" name="Image 3" descr="preencoded.png"/>
          <p:cNvPicPr>
            <a:picLocks noChangeAspect="1"/>
          </p:cNvPicPr>
          <p:nvPr/>
        </p:nvPicPr>
        <p:blipFill>
          <a:blip r:embed="rId6"/>
          <a:stretch>
            <a:fillRect/>
          </a:stretch>
        </p:blipFill>
        <p:spPr>
          <a:xfrm>
            <a:off x="685800" y="3694176"/>
            <a:ext cx="8293608" cy="1225296"/>
          </a:xfrm>
          <a:prstGeom prst="rect">
            <a:avLst/>
          </a:prstGeom>
        </p:spPr>
      </p:pic>
      <p:pic>
        <p:nvPicPr>
          <p:cNvPr id="6" name="Image 4" descr="preencoded.png"/>
          <p:cNvPicPr>
            <a:picLocks noChangeAspect="1"/>
          </p:cNvPicPr>
          <p:nvPr/>
        </p:nvPicPr>
        <p:blipFill>
          <a:blip r:embed="rId6"/>
          <a:stretch>
            <a:fillRect/>
          </a:stretch>
        </p:blipFill>
        <p:spPr>
          <a:xfrm>
            <a:off x="685800" y="5111496"/>
            <a:ext cx="8293608" cy="1225296"/>
          </a:xfrm>
          <a:prstGeom prst="rect">
            <a:avLst/>
          </a:prstGeom>
        </p:spPr>
      </p:pic>
      <p:sp>
        <p:nvSpPr>
          <p:cNvPr id="7" name="Text 0"/>
          <p:cNvSpPr/>
          <p:nvPr/>
        </p:nvSpPr>
        <p:spPr>
          <a:xfrm>
            <a:off x="685800" y="169164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5203D"/>
                </a:solidFill>
                <a:latin typeface="思源黑体-思源黑体-ExtraBold" pitchFamily="34" charset="0"/>
                <a:ea typeface="思源黑体-思源黑体-ExtraBold" pitchFamily="34" charset="-122"/>
                <a:cs typeface="思源黑体-思源黑体-ExtraBold" pitchFamily="34" charset="-120"/>
              </a:rPr>
              <a:t>Loops in Programming</a:t>
            </a:r>
            <a:endParaRPr lang="en-US" sz="3840" dirty="0"/>
          </a:p>
        </p:txBody>
      </p:sp>
      <p:sp>
        <p:nvSpPr>
          <p:cNvPr id="8" name="Text 1"/>
          <p:cNvSpPr/>
          <p:nvPr/>
        </p:nvSpPr>
        <p:spPr>
          <a:xfrm>
            <a:off x="914400" y="2642616"/>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What are Loops?</a:t>
            </a:r>
            <a:endParaRPr lang="en-US" sz="1920" dirty="0"/>
          </a:p>
        </p:txBody>
      </p:sp>
      <p:sp>
        <p:nvSpPr>
          <p:cNvPr id="9" name="Text 2"/>
          <p:cNvSpPr/>
          <p:nvPr/>
        </p:nvSpPr>
        <p:spPr>
          <a:xfrm>
            <a:off x="914400" y="3127248"/>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Loops are constructs that repeat code based on a condition, enhancing efficiency.</a:t>
            </a:r>
            <a:endParaRPr lang="en-US" sz="1530" dirty="0"/>
          </a:p>
        </p:txBody>
      </p:sp>
      <p:sp>
        <p:nvSpPr>
          <p:cNvPr id="10" name="Text 3"/>
          <p:cNvSpPr/>
          <p:nvPr/>
        </p:nvSpPr>
        <p:spPr>
          <a:xfrm>
            <a:off x="914400" y="382219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Types of Loops</a:t>
            </a:r>
            <a:endParaRPr lang="en-US" sz="1920" dirty="0"/>
          </a:p>
        </p:txBody>
      </p:sp>
      <p:sp>
        <p:nvSpPr>
          <p:cNvPr id="11" name="Text 4"/>
          <p:cNvSpPr/>
          <p:nvPr/>
        </p:nvSpPr>
        <p:spPr>
          <a:xfrm>
            <a:off x="914400" y="4297680"/>
            <a:ext cx="7845552" cy="493776"/>
          </a:xfrm>
          <a:prstGeom prst="rect">
            <a:avLst/>
          </a:prstGeom>
          <a:noFill/>
          <a:ln/>
        </p:spPr>
        <p:txBody>
          <a:bodyPr wrap="square" lIns="0" tIns="0" rIns="0" bIns="0" rtlCol="0" anchor="ctr"/>
          <a:lstStyle/>
          <a:p>
            <a:pPr marL="0" indent="0" algn="l">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Python includes for and while loops for iteration over sequences or condition checks.</a:t>
            </a:r>
            <a:endParaRPr lang="en-US" sz="1530" dirty="0"/>
          </a:p>
        </p:txBody>
      </p:sp>
      <p:sp>
        <p:nvSpPr>
          <p:cNvPr id="12" name="Text 5"/>
          <p:cNvSpPr/>
          <p:nvPr/>
        </p:nvSpPr>
        <p:spPr>
          <a:xfrm>
            <a:off x="914400" y="523951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5203D"/>
                </a:solidFill>
                <a:latin typeface="思源黑体-思源黑体-ExtraBold" pitchFamily="34" charset="0"/>
                <a:ea typeface="思源黑体-思源黑体-ExtraBold" pitchFamily="34" charset="-122"/>
                <a:cs typeface="思源黑体-思源黑体-ExtraBold" pitchFamily="34" charset="-120"/>
              </a:rPr>
              <a:t>Use Cases</a:t>
            </a:r>
            <a:endParaRPr lang="en-US" sz="1920" dirty="0"/>
          </a:p>
        </p:txBody>
      </p:sp>
      <p:sp>
        <p:nvSpPr>
          <p:cNvPr id="13" name="Text 6"/>
          <p:cNvSpPr/>
          <p:nvPr/>
        </p:nvSpPr>
        <p:spPr>
          <a:xfrm>
            <a:off x="914400" y="5715000"/>
            <a:ext cx="7845552" cy="493776"/>
          </a:xfrm>
          <a:prstGeom prst="rect">
            <a:avLst/>
          </a:prstGeom>
          <a:noFill/>
          <a:ln/>
        </p:spPr>
        <p:txBody>
          <a:bodyPr wrap="square" lIns="0" tIns="0" rIns="0" bIns="0" rtlCol="0" anchor="ctr"/>
          <a:lstStyle/>
          <a:p>
            <a:pPr marL="0" indent="0" algn="l">
              <a:lnSpc>
                <a:spcPts val="1920"/>
              </a:lnSpc>
              <a:buNone/>
            </a:pPr>
            <a:r>
              <a:rPr lang="en-US" sz="1530" dirty="0">
                <a:solidFill>
                  <a:srgbClr val="05203D"/>
                </a:solidFill>
                <a:latin typeface="思源黑体-思源黑体-Regular" pitchFamily="34" charset="0"/>
                <a:ea typeface="思源黑体-思源黑体-Regular" pitchFamily="34" charset="-122"/>
                <a:cs typeface="思源黑体-思源黑体-Regular" pitchFamily="34" charset="-120"/>
              </a:rPr>
              <a:t>Loops assist in processing collections and simplifying code logic through repetition.</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1060704"/>
            <a:ext cx="8293608" cy="1161288"/>
          </a:xfrm>
          <a:prstGeom prst="rect">
            <a:avLst/>
          </a:prstGeom>
          <a:noFill/>
          <a:ln/>
        </p:spPr>
        <p:txBody>
          <a:bodyPr wrap="square" lIns="0" tIns="0" rIns="0" bIns="0" rtlCol="0" anchor="ctr"/>
          <a:lstStyle/>
          <a:p>
            <a:pPr marL="0" indent="0" algn="l">
              <a:lnSpc>
                <a:spcPts val="4550"/>
              </a:lnSpc>
              <a:buNone/>
            </a:pPr>
            <a:r>
              <a:rPr lang="en-US" sz="3640" dirty="0">
                <a:solidFill>
                  <a:srgbClr val="05203D"/>
                </a:solidFill>
                <a:latin typeface="思源黑体-思源黑体-ExtraBold" pitchFamily="34" charset="0"/>
                <a:ea typeface="思源黑体-思源黑体-ExtraBold" pitchFamily="34" charset="-122"/>
                <a:cs typeface="思源黑体-思源黑体-ExtraBold" pitchFamily="34" charset="-120"/>
              </a:rPr>
              <a:t>Conclusion of Python Programming</a:t>
            </a:r>
            <a:endParaRPr lang="en-US" sz="3640" dirty="0"/>
          </a:p>
        </p:txBody>
      </p:sp>
      <p:sp>
        <p:nvSpPr>
          <p:cNvPr id="5" name="Text 1"/>
          <p:cNvSpPr/>
          <p:nvPr/>
        </p:nvSpPr>
        <p:spPr>
          <a:xfrm>
            <a:off x="5660136" y="2432304"/>
            <a:ext cx="8293608" cy="694944"/>
          </a:xfrm>
          <a:prstGeom prst="rect">
            <a:avLst/>
          </a:prstGeom>
          <a:noFill/>
          <a:ln/>
        </p:spPr>
        <p:txBody>
          <a:bodyPr wrap="square" lIns="0" tIns="0" rIns="0" bIns="0" rtlCol="0" anchor="ctr"/>
          <a:lstStyle/>
          <a:p>
            <a:pPr marL="0" indent="0" algn="l">
              <a:lnSpc>
                <a:spcPts val="1820"/>
              </a:lnSpc>
              <a:buNone/>
            </a:pPr>
            <a:r>
              <a:rPr lang="en-US" sz="1450" dirty="0">
                <a:solidFill>
                  <a:srgbClr val="05203D"/>
                </a:solidFill>
                <a:latin typeface="思源黑体-思源黑体-Regular" pitchFamily="34" charset="0"/>
                <a:ea typeface="思源黑体-思源黑体-Regular" pitchFamily="34" charset="-122"/>
                <a:cs typeface="思源黑体-思源黑体-Regular" pitchFamily="34" charset="-120"/>
              </a:rPr>
              <a:t>In conclusion, the presentation has emphasized the importance of foundational Python programming concepts. Each segment has contributed to a better understanding of how to approach learning programming effectively, encouraging further exploration and practice.</a:t>
            </a:r>
            <a:endParaRPr lang="en-US" sz="1450" dirty="0"/>
          </a:p>
        </p:txBody>
      </p:sp>
      <p:sp>
        <p:nvSpPr>
          <p:cNvPr id="6" name="Text 2"/>
          <p:cNvSpPr/>
          <p:nvPr/>
        </p:nvSpPr>
        <p:spPr>
          <a:xfrm>
            <a:off x="5861304" y="3538728"/>
            <a:ext cx="7891272" cy="292608"/>
          </a:xfrm>
          <a:prstGeom prst="rect">
            <a:avLst/>
          </a:prstGeom>
          <a:noFill/>
          <a:ln/>
        </p:spPr>
        <p:txBody>
          <a:bodyPr wrap="none" lIns="0" tIns="0" rIns="0" bIns="0" rtlCol="0" anchor="ctr"/>
          <a:lstStyle/>
          <a:p>
            <a:pPr marL="0" indent="0" algn="l">
              <a:lnSpc>
                <a:spcPts val="2270"/>
              </a:lnSpc>
              <a:buNone/>
            </a:pPr>
            <a:r>
              <a:rPr lang="en-US" sz="1820" dirty="0">
                <a:solidFill>
                  <a:srgbClr val="05203D"/>
                </a:solidFill>
                <a:latin typeface="思源黑体-思源黑体-ExtraBold" pitchFamily="34" charset="0"/>
                <a:ea typeface="思源黑体-思源黑体-ExtraBold" pitchFamily="34" charset="-122"/>
                <a:cs typeface="思源黑体-思源黑体-ExtraBold" pitchFamily="34" charset="-120"/>
              </a:rPr>
              <a:t>Recap of Key Concepts</a:t>
            </a:r>
            <a:endParaRPr lang="en-US" sz="1820" dirty="0"/>
          </a:p>
        </p:txBody>
      </p:sp>
      <p:sp>
        <p:nvSpPr>
          <p:cNvPr id="7" name="Text 3"/>
          <p:cNvSpPr/>
          <p:nvPr/>
        </p:nvSpPr>
        <p:spPr>
          <a:xfrm>
            <a:off x="5861304" y="3986784"/>
            <a:ext cx="7891272" cy="237744"/>
          </a:xfrm>
          <a:prstGeom prst="rect">
            <a:avLst/>
          </a:prstGeom>
          <a:noFill/>
          <a:ln/>
        </p:spPr>
        <p:txBody>
          <a:bodyPr wrap="none" lIns="0" tIns="0" rIns="0" bIns="0" rtlCol="0" anchor="ctr"/>
          <a:lstStyle/>
          <a:p>
            <a:pPr marL="0" indent="0" algn="l">
              <a:lnSpc>
                <a:spcPts val="1820"/>
              </a:lnSpc>
              <a:buNone/>
            </a:pPr>
            <a:r>
              <a:rPr lang="en-US" sz="1450" dirty="0">
                <a:solidFill>
                  <a:srgbClr val="05203D"/>
                </a:solidFill>
                <a:latin typeface="思源黑体-思源黑体-Regular" pitchFamily="34" charset="0"/>
                <a:ea typeface="思源黑体-思源黑体-Regular" pitchFamily="34" charset="-122"/>
                <a:cs typeface="思源黑体-思源黑体-Regular" pitchFamily="34" charset="-120"/>
              </a:rPr>
              <a:t>The presentation has covered essential aspects of Python programming.</a:t>
            </a:r>
            <a:endParaRPr lang="en-US" sz="1450" dirty="0"/>
          </a:p>
        </p:txBody>
      </p:sp>
      <p:sp>
        <p:nvSpPr>
          <p:cNvPr id="8" name="Text 4"/>
          <p:cNvSpPr/>
          <p:nvPr/>
        </p:nvSpPr>
        <p:spPr>
          <a:xfrm>
            <a:off x="5861304" y="4809744"/>
            <a:ext cx="7891272" cy="292608"/>
          </a:xfrm>
          <a:prstGeom prst="rect">
            <a:avLst/>
          </a:prstGeom>
          <a:noFill/>
          <a:ln/>
        </p:spPr>
        <p:txBody>
          <a:bodyPr wrap="none" lIns="0" tIns="0" rIns="0" bIns="0" rtlCol="0" anchor="ctr"/>
          <a:lstStyle/>
          <a:p>
            <a:pPr marL="0" indent="0" algn="l">
              <a:lnSpc>
                <a:spcPts val="2270"/>
              </a:lnSpc>
              <a:buNone/>
            </a:pPr>
            <a:r>
              <a:rPr lang="en-US" sz="1820" dirty="0">
                <a:solidFill>
                  <a:srgbClr val="05203D"/>
                </a:solidFill>
                <a:latin typeface="思源黑体-思源黑体-ExtraBold" pitchFamily="34" charset="0"/>
                <a:ea typeface="思源黑体-思源黑体-ExtraBold" pitchFamily="34" charset="-122"/>
                <a:cs typeface="思源黑体-思源黑体-ExtraBold" pitchFamily="34" charset="-120"/>
              </a:rPr>
              <a:t>Next Steps in Learning</a:t>
            </a:r>
            <a:endParaRPr lang="en-US" sz="1820" dirty="0"/>
          </a:p>
        </p:txBody>
      </p:sp>
      <p:sp>
        <p:nvSpPr>
          <p:cNvPr id="9" name="Text 5"/>
          <p:cNvSpPr/>
          <p:nvPr/>
        </p:nvSpPr>
        <p:spPr>
          <a:xfrm>
            <a:off x="5861304" y="5266944"/>
            <a:ext cx="7891272" cy="237744"/>
          </a:xfrm>
          <a:prstGeom prst="rect">
            <a:avLst/>
          </a:prstGeom>
          <a:noFill/>
          <a:ln/>
        </p:spPr>
        <p:txBody>
          <a:bodyPr wrap="none" lIns="0" tIns="0" rIns="0" bIns="0" rtlCol="0" anchor="ctr"/>
          <a:lstStyle/>
          <a:p>
            <a:pPr marL="0" indent="0" algn="l">
              <a:lnSpc>
                <a:spcPts val="1820"/>
              </a:lnSpc>
              <a:buNone/>
            </a:pPr>
            <a:r>
              <a:rPr lang="en-US" sz="1450" dirty="0">
                <a:solidFill>
                  <a:srgbClr val="05203D"/>
                </a:solidFill>
                <a:latin typeface="思源黑体-思源黑体-Regular" pitchFamily="34" charset="0"/>
                <a:ea typeface="思源黑体-思源黑体-Regular" pitchFamily="34" charset="-122"/>
                <a:cs typeface="思源黑体-思源黑体-Regular" pitchFamily="34" charset="-120"/>
              </a:rPr>
              <a:t>To enhance your programming skills, consider practicing with sample codes.</a:t>
            </a:r>
            <a:endParaRPr lang="en-US" sz="1450" dirty="0"/>
          </a:p>
        </p:txBody>
      </p:sp>
      <p:sp>
        <p:nvSpPr>
          <p:cNvPr id="10" name="Text 6"/>
          <p:cNvSpPr/>
          <p:nvPr/>
        </p:nvSpPr>
        <p:spPr>
          <a:xfrm>
            <a:off x="5861304" y="6080760"/>
            <a:ext cx="7891272" cy="292608"/>
          </a:xfrm>
          <a:prstGeom prst="rect">
            <a:avLst/>
          </a:prstGeom>
          <a:noFill/>
          <a:ln/>
        </p:spPr>
        <p:txBody>
          <a:bodyPr wrap="none" lIns="0" tIns="0" rIns="0" bIns="0" rtlCol="0" anchor="ctr"/>
          <a:lstStyle/>
          <a:p>
            <a:pPr marL="0" indent="0" algn="l">
              <a:lnSpc>
                <a:spcPts val="2270"/>
              </a:lnSpc>
              <a:buNone/>
            </a:pPr>
            <a:r>
              <a:rPr lang="en-US" sz="1820" dirty="0">
                <a:solidFill>
                  <a:srgbClr val="05203D"/>
                </a:solidFill>
                <a:latin typeface="思源黑体-思源黑体-ExtraBold" pitchFamily="34" charset="0"/>
                <a:ea typeface="思源黑体-思源黑体-ExtraBold" pitchFamily="34" charset="-122"/>
                <a:cs typeface="思源黑体-思源黑体-ExtraBold" pitchFamily="34" charset="-120"/>
              </a:rPr>
              <a:t>Final Thoughts</a:t>
            </a:r>
            <a:endParaRPr lang="en-US" sz="1820" dirty="0"/>
          </a:p>
        </p:txBody>
      </p:sp>
      <p:sp>
        <p:nvSpPr>
          <p:cNvPr id="11" name="Text 7"/>
          <p:cNvSpPr/>
          <p:nvPr/>
        </p:nvSpPr>
        <p:spPr>
          <a:xfrm>
            <a:off x="5861304" y="6537960"/>
            <a:ext cx="7891272" cy="237744"/>
          </a:xfrm>
          <a:prstGeom prst="rect">
            <a:avLst/>
          </a:prstGeom>
          <a:noFill/>
          <a:ln/>
        </p:spPr>
        <p:txBody>
          <a:bodyPr wrap="none" lIns="0" tIns="0" rIns="0" bIns="0" rtlCol="0" anchor="ctr"/>
          <a:lstStyle/>
          <a:p>
            <a:pPr marL="0" indent="0" algn="l">
              <a:lnSpc>
                <a:spcPts val="1820"/>
              </a:lnSpc>
              <a:buNone/>
            </a:pPr>
            <a:r>
              <a:rPr lang="en-US" sz="1450" dirty="0">
                <a:solidFill>
                  <a:srgbClr val="05203D"/>
                </a:solidFill>
                <a:latin typeface="思源黑体-思源黑体-Regular" pitchFamily="34" charset="0"/>
                <a:ea typeface="思源黑体-思源黑体-Regular" pitchFamily="34" charset="-122"/>
                <a:cs typeface="思源黑体-思源黑体-Regular" pitchFamily="34" charset="-120"/>
              </a:rPr>
              <a:t>Embrace the journey in learning programming, as it opens up a world of possibilities.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458</Words>
  <Application>Microsoft Office PowerPoint</Application>
  <PresentationFormat>Custom</PresentationFormat>
  <Paragraphs>65</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Algerian</vt:lpstr>
      <vt:lpstr>Arial</vt:lpstr>
      <vt:lpstr>Calibri</vt:lpstr>
      <vt:lpstr>Segoe UI Black</vt:lpstr>
      <vt:lpstr>Vladimir Script</vt:lpstr>
      <vt:lpstr>Wingdings</vt:lpstr>
      <vt:lpstr>思源黑体-思源黑体-ExtraBold</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Sadia</cp:lastModifiedBy>
  <cp:revision>12</cp:revision>
  <dcterms:created xsi:type="dcterms:W3CDTF">2025-10-05T10:40:32Z</dcterms:created>
  <dcterms:modified xsi:type="dcterms:W3CDTF">2025-10-05T16:05:25Z</dcterms:modified>
</cp:coreProperties>
</file>